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940" r:id="rId2"/>
    <p:sldId id="941" r:id="rId3"/>
    <p:sldId id="895" r:id="rId4"/>
    <p:sldId id="844" r:id="rId5"/>
    <p:sldId id="567" r:id="rId6"/>
    <p:sldId id="612" r:id="rId7"/>
    <p:sldId id="885" r:id="rId8"/>
    <p:sldId id="836" r:id="rId9"/>
    <p:sldId id="861" r:id="rId10"/>
    <p:sldId id="886" r:id="rId11"/>
    <p:sldId id="752" r:id="rId12"/>
    <p:sldId id="838" r:id="rId13"/>
    <p:sldId id="891" r:id="rId14"/>
    <p:sldId id="925" r:id="rId15"/>
    <p:sldId id="926" r:id="rId16"/>
    <p:sldId id="930" r:id="rId17"/>
    <p:sldId id="931" r:id="rId18"/>
    <p:sldId id="939" r:id="rId19"/>
    <p:sldId id="934" r:id="rId20"/>
    <p:sldId id="935" r:id="rId21"/>
    <p:sldId id="937" r:id="rId22"/>
    <p:sldId id="938" r:id="rId23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000" kern="1200">
        <a:solidFill>
          <a:srgbClr val="CC0000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000" kern="1200">
        <a:solidFill>
          <a:srgbClr val="CC0000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000" kern="1200">
        <a:solidFill>
          <a:srgbClr val="CC0000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000" kern="1200">
        <a:solidFill>
          <a:srgbClr val="CC0000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000" kern="1200">
        <a:solidFill>
          <a:srgbClr val="CC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rgbClr val="CC0000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rgbClr val="CC0000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rgbClr val="CC0000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rgbClr val="CC0000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4">
          <p15:clr>
            <a:srgbClr val="A4A3A4"/>
          </p15:clr>
        </p15:guide>
        <p15:guide id="2" orient="horz" pos="672">
          <p15:clr>
            <a:srgbClr val="A4A3A4"/>
          </p15:clr>
        </p15:guide>
        <p15:guide id="3" orient="horz" pos="1968">
          <p15:clr>
            <a:srgbClr val="A4A3A4"/>
          </p15:clr>
        </p15:guide>
        <p15:guide id="4" pos="2880">
          <p15:clr>
            <a:srgbClr val="A4A3A4"/>
          </p15:clr>
        </p15:guide>
        <p15:guide id="5" pos="1392">
          <p15:clr>
            <a:srgbClr val="A4A3A4"/>
          </p15:clr>
        </p15:guide>
        <p15:guide id="6" pos="528">
          <p15:clr>
            <a:srgbClr val="A4A3A4"/>
          </p15:clr>
        </p15:guide>
        <p15:guide id="7" pos="4896">
          <p15:clr>
            <a:srgbClr val="A4A3A4"/>
          </p15:clr>
        </p15:guide>
        <p15:guide id="8" pos="4944">
          <p15:clr>
            <a:srgbClr val="A4A3A4"/>
          </p15:clr>
        </p15:guide>
        <p15:guide id="9" pos="55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B2B2B2"/>
    <a:srgbClr val="DDDDDD"/>
    <a:srgbClr val="CC0000"/>
    <a:srgbClr val="339933"/>
    <a:srgbClr val="009900"/>
    <a:srgbClr val="FFFF00"/>
    <a:srgbClr val="8B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7547" autoAdjust="0"/>
    <p:restoredTop sz="94624" autoAdjust="0"/>
  </p:normalViewPr>
  <p:slideViewPr>
    <p:cSldViewPr>
      <p:cViewPr>
        <p:scale>
          <a:sx n="80" d="100"/>
          <a:sy n="80" d="100"/>
        </p:scale>
        <p:origin x="-2418" y="-666"/>
      </p:cViewPr>
      <p:guideLst>
        <p:guide orient="horz" pos="1584"/>
        <p:guide orient="horz" pos="672"/>
        <p:guide orient="horz" pos="1968"/>
        <p:guide pos="2880"/>
        <p:guide pos="1392"/>
        <p:guide pos="528"/>
        <p:guide pos="4896"/>
        <p:guide pos="4944"/>
        <p:guide pos="5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54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</a:defRPr>
            </a:lvl1pPr>
          </a:lstStyle>
          <a:p>
            <a:fld id="{DFBD6BCA-AAC5-4959-AD27-1BD0CE98CF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9pPr>
          </a:lstStyle>
          <a:p>
            <a:fld id="{D606EEF0-7573-4620-9919-C6DCB527D841}" type="slidenum">
              <a:rPr lang="en-US" altLang="en-US" sz="1300">
                <a:solidFill>
                  <a:schemeClr val="tx1"/>
                </a:solidFill>
              </a:rPr>
              <a:pPr/>
              <a:t>1</a:t>
            </a:fld>
            <a:endParaRPr lang="en-US" altLang="en-US" sz="13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9pPr>
          </a:lstStyle>
          <a:p>
            <a:fld id="{D3826584-BD0C-4E49-8AB4-D2C9BFB380FC}" type="slidenum">
              <a:rPr lang="en-US" altLang="en-US" sz="1300">
                <a:solidFill>
                  <a:schemeClr val="tx1"/>
                </a:solidFill>
              </a:rPr>
              <a:pPr/>
              <a:t>11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9pPr>
          </a:lstStyle>
          <a:p>
            <a:fld id="{DCBBE09E-B85C-49E3-A547-64F7AF0D6253}" type="slidenum">
              <a:rPr lang="en-US" altLang="en-US" sz="1300">
                <a:solidFill>
                  <a:schemeClr val="tx1"/>
                </a:solidFill>
              </a:rPr>
              <a:pPr/>
              <a:t>12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9pPr>
          </a:lstStyle>
          <a:p>
            <a:fld id="{A359F6AA-EC3D-49FB-A3A3-98F106365CF9}" type="slidenum">
              <a:rPr lang="en-US" altLang="en-US" sz="1300">
                <a:solidFill>
                  <a:schemeClr val="tx1"/>
                </a:solidFill>
              </a:rPr>
              <a:pPr/>
              <a:t>13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9pPr>
          </a:lstStyle>
          <a:p>
            <a:fld id="{B2A88287-2BE1-43EF-BC41-2758BB972633}" type="slidenum">
              <a:rPr lang="en-US" altLang="en-US" sz="1300">
                <a:solidFill>
                  <a:schemeClr val="tx1"/>
                </a:solidFill>
              </a:rPr>
              <a:pPr/>
              <a:t>14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9pPr>
          </a:lstStyle>
          <a:p>
            <a:fld id="{62074423-4AFB-49C1-8DAC-6433661E85CF}" type="slidenum">
              <a:rPr lang="en-US" altLang="en-US" sz="1300">
                <a:solidFill>
                  <a:schemeClr val="tx1"/>
                </a:solidFill>
              </a:rPr>
              <a:pPr/>
              <a:t>3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9pPr>
          </a:lstStyle>
          <a:p>
            <a:fld id="{77B3E55B-9BDF-4B26-93E5-2703F7659D9B}" type="slidenum">
              <a:rPr lang="en-US" altLang="en-US" sz="1300">
                <a:solidFill>
                  <a:schemeClr val="tx1"/>
                </a:solidFill>
              </a:rPr>
              <a:pPr/>
              <a:t>4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9pPr>
          </a:lstStyle>
          <a:p>
            <a:fld id="{606A4CB5-E429-49F6-AF0D-78BBC4E57F61}" type="slidenum">
              <a:rPr lang="en-US" altLang="en-US" sz="1300">
                <a:solidFill>
                  <a:schemeClr val="tx1"/>
                </a:solidFill>
              </a:rPr>
              <a:pPr/>
              <a:t>5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9pPr>
          </a:lstStyle>
          <a:p>
            <a:fld id="{640095A5-8823-45F3-9D28-F14D2B3CF0B9}" type="slidenum">
              <a:rPr lang="en-US" altLang="en-US" sz="1300">
                <a:solidFill>
                  <a:schemeClr val="tx1"/>
                </a:solidFill>
              </a:rPr>
              <a:pPr/>
              <a:t>6</a:t>
            </a:fld>
            <a:endParaRPr lang="en-US" altLang="en-US" sz="13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9pPr>
          </a:lstStyle>
          <a:p>
            <a:fld id="{B939472F-CC3E-434C-81DA-26454FB6B39B}" type="slidenum">
              <a:rPr lang="en-US" altLang="en-US" sz="1300">
                <a:solidFill>
                  <a:schemeClr val="tx1"/>
                </a:solidFill>
              </a:rPr>
              <a:pPr/>
              <a:t>7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9pPr>
          </a:lstStyle>
          <a:p>
            <a:fld id="{BC28EE85-3D11-4BA6-B7A3-E4D0DAD6C3DE}" type="slidenum">
              <a:rPr lang="en-US" altLang="en-US" sz="1300">
                <a:solidFill>
                  <a:schemeClr val="tx1"/>
                </a:solidFill>
              </a:rPr>
              <a:pPr/>
              <a:t>8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9pPr>
          </a:lstStyle>
          <a:p>
            <a:fld id="{3010CAAE-AA55-49A1-8349-E0A0651ED921}" type="slidenum">
              <a:rPr lang="en-US" altLang="en-US" sz="1300">
                <a:solidFill>
                  <a:schemeClr val="tx1"/>
                </a:solidFill>
              </a:rPr>
              <a:pPr/>
              <a:t>9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9pPr>
          </a:lstStyle>
          <a:p>
            <a:fld id="{75446F2A-A075-444C-825B-11FE1D9C17B6}" type="slidenum">
              <a:rPr lang="en-US" altLang="en-US" sz="1300">
                <a:solidFill>
                  <a:schemeClr val="tx1"/>
                </a:solidFill>
              </a:rPr>
              <a:pPr/>
              <a:t>10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0721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0471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4536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4616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7439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r>
              <a:rPr lang="en-US"/>
              <a:t>Copyright F.R.Mahony &amp; Associates, Inc. 2011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EDD6939-2504-4E84-A749-88DA741544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3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68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9042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275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294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4104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223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96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6904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457200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060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transition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CC0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CC0000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CC0000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CC0000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CC0000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CC0000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CC0000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CC0000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CC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0" y="381000"/>
            <a:ext cx="3886200" cy="838200"/>
          </a:xfrm>
        </p:spPr>
        <p:txBody>
          <a:bodyPr/>
          <a:lstStyle/>
          <a:p>
            <a:r>
              <a:rPr lang="en-US" altLang="en-US" smtClean="0"/>
              <a:t>Amphidrome </a:t>
            </a:r>
            <a:r>
              <a:rPr lang="en-US" altLang="en-US" baseline="30000" smtClean="0"/>
              <a:t>®</a:t>
            </a:r>
          </a:p>
        </p:txBody>
      </p:sp>
      <p:pic>
        <p:nvPicPr>
          <p:cNvPr id="16387" name="Content Placeholder 3" descr="Profile Cropped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28800"/>
            <a:ext cx="9117013" cy="3730625"/>
          </a:xfrm>
          <a:ln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>
                <a:solidFill>
                  <a:srgbClr val="FF0000"/>
                </a:solidFill>
              </a:rPr>
              <a:t/>
            </a:r>
            <a:br>
              <a:rPr lang="en-US" altLang="en-US" sz="3200" smtClean="0">
                <a:solidFill>
                  <a:srgbClr val="FF0000"/>
                </a:solidFill>
              </a:rPr>
            </a:br>
            <a:r>
              <a:rPr lang="en-US" altLang="en-US" sz="2800" smtClean="0">
                <a:solidFill>
                  <a:srgbClr val="FF0000"/>
                </a:solidFill>
              </a:rPr>
              <a:t>REACTOR IN “AIR OFF” MODE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5604" name="Picture 4" descr="reactor quiescent f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53440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Clearwell Function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2286000"/>
            <a:ext cx="6553200" cy="3810000"/>
          </a:xfrm>
        </p:spPr>
        <p:txBody>
          <a:bodyPr/>
          <a:lstStyle/>
          <a:p>
            <a:r>
              <a:rPr lang="en-US" altLang="en-US" smtClean="0"/>
              <a:t>Stores batch volume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Stores some fraction of backwash volume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Contains backwash and effluent pumps</a:t>
            </a:r>
          </a:p>
          <a:p>
            <a:pPr>
              <a:spcBef>
                <a:spcPct val="50000"/>
              </a:spcBef>
            </a:pPr>
            <a:endParaRPr lang="en-US" altLang="en-US" smtClean="0">
              <a:solidFill>
                <a:schemeClr val="tx1"/>
              </a:solidFill>
            </a:endParaRP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057400" y="1295400"/>
          <a:ext cx="52578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Acrobat Document" r:id="rId4" imgW="15430500" imgH="2286000" progId="AcroExch.Document.7">
                  <p:embed/>
                </p:oleObj>
              </mc:Choice>
              <mc:Fallback>
                <p:oleObj name="Acrobat Document" r:id="rId4" imgW="15430500" imgH="2286000" progId="AcroExch.Document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295400"/>
                        <a:ext cx="52578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Line 6"/>
          <p:cNvSpPr>
            <a:spLocks noChangeShapeType="1"/>
          </p:cNvSpPr>
          <p:nvPr/>
        </p:nvSpPr>
        <p:spPr bwMode="auto">
          <a:xfrm flipH="1" flipV="1">
            <a:off x="5715000" y="2133600"/>
            <a:ext cx="4572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Amphidrome™plus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3505200"/>
            <a:ext cx="6781800" cy="1752600"/>
          </a:xfrm>
        </p:spPr>
        <p:txBody>
          <a:bodyPr/>
          <a:lstStyle/>
          <a:p>
            <a:r>
              <a:rPr lang="en-US" altLang="en-US" sz="3600" smtClean="0"/>
              <a:t>Polishing denitrification filter</a:t>
            </a: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914400" y="1752600"/>
          <a:ext cx="6858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Acrobat Document" r:id="rId4" imgW="15430500" imgH="2286000" progId="AcroExch.Document.7">
                  <p:embed/>
                </p:oleObj>
              </mc:Choice>
              <mc:Fallback>
                <p:oleObj name="Acrobat Document" r:id="rId4" imgW="15430500" imgH="2286000" progId="AcroExch.Document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6858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Line 6"/>
          <p:cNvSpPr>
            <a:spLocks noChangeShapeType="1"/>
          </p:cNvSpPr>
          <p:nvPr/>
        </p:nvSpPr>
        <p:spPr bwMode="auto">
          <a:xfrm flipH="1" flipV="1">
            <a:off x="6553200" y="2590800"/>
            <a:ext cx="533400" cy="838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smtClean="0"/>
              <a:t>Installation</a:t>
            </a:r>
            <a:endParaRPr lang="en-US" altLang="en-US" smtClean="0"/>
          </a:p>
        </p:txBody>
      </p:sp>
      <p:pic>
        <p:nvPicPr>
          <p:cNvPr id="28675" name="Picture 3" descr="DSCN06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38400"/>
            <a:ext cx="6248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76" name="Object 4"/>
          <p:cNvGraphicFramePr>
            <a:graphicFrameLocks noChangeAspect="1"/>
          </p:cNvGraphicFramePr>
          <p:nvPr>
            <p:ph idx="1"/>
          </p:nvPr>
        </p:nvGraphicFramePr>
        <p:xfrm>
          <a:off x="1371600" y="1143000"/>
          <a:ext cx="6323013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Acrobat Document" r:id="rId5" imgW="15430500" imgH="2286000" progId="AcroExch.Document.7">
                  <p:embed/>
                </p:oleObj>
              </mc:Choice>
              <mc:Fallback>
                <p:oleObj name="Acrobat Document" r:id="rId5" imgW="15430500" imgH="2286000" progId="AcroExch.Document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6323013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162800" cy="792163"/>
          </a:xfrm>
        </p:spPr>
        <p:txBody>
          <a:bodyPr/>
          <a:lstStyle/>
          <a:p>
            <a:r>
              <a:rPr lang="en-US" altLang="en-US" smtClean="0">
                <a:solidFill>
                  <a:srgbClr val="C00000"/>
                </a:solidFill>
              </a:rPr>
              <a:t>Controls</a:t>
            </a:r>
            <a:endParaRPr lang="en-US" altLang="en-US" baseline="30000" smtClean="0">
              <a:solidFill>
                <a:srgbClr val="C00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3810000" cy="1371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400" smtClean="0"/>
              <a:t>OPERATOR INTERFACE</a:t>
            </a:r>
          </a:p>
          <a:p>
            <a:pPr algn="ctr">
              <a:buFontTx/>
              <a:buNone/>
            </a:pPr>
            <a:r>
              <a:rPr lang="en-US" altLang="en-US" sz="2400" smtClean="0"/>
              <a:t> AND </a:t>
            </a:r>
          </a:p>
          <a:p>
            <a:pPr algn="ctr">
              <a:buFontTx/>
              <a:buNone/>
            </a:pPr>
            <a:r>
              <a:rPr lang="en-US" altLang="en-US" sz="2400" smtClean="0"/>
              <a:t>CONTROL</a:t>
            </a:r>
          </a:p>
        </p:txBody>
      </p:sp>
      <p:pic>
        <p:nvPicPr>
          <p:cNvPr id="29700" name="Picture 4" descr="P10102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535113"/>
            <a:ext cx="4495800" cy="3365500"/>
          </a:xfrm>
        </p:spPr>
      </p:pic>
      <p:graphicFrame>
        <p:nvGraphicFramePr>
          <p:cNvPr id="29701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4572000" y="4860925"/>
          <a:ext cx="4495800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Bitmap Image" r:id="rId5" imgW="8849960" imgH="2838846" progId="PBrush">
                  <p:embed/>
                </p:oleObj>
              </mc:Choice>
              <mc:Fallback>
                <p:oleObj name="Bitmap Image" r:id="rId5" imgW="8849960" imgH="2838846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60925"/>
                        <a:ext cx="4495800" cy="153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3011488"/>
            <a:ext cx="4510087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Main Touch Screen Display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Indicates current operation status of various equipment.</a:t>
            </a:r>
          </a:p>
          <a:p>
            <a:r>
              <a:rPr lang="en-US" altLang="en-US" smtClean="0"/>
              <a:t>Provides access to individual component screens.</a:t>
            </a:r>
          </a:p>
          <a:p>
            <a:pPr lvl="1"/>
            <a:r>
              <a:rPr lang="en-US" altLang="en-US" smtClean="0"/>
              <a:t> Simply touch on the item you wish to see.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Component Screen Display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altLang="en-US" sz="3600" smtClean="0"/>
              <a:t>Component status screen shows the status of specific equipment.</a:t>
            </a:r>
          </a:p>
          <a:p>
            <a:pPr>
              <a:buClrTx/>
            </a:pPr>
            <a:r>
              <a:rPr lang="en-US" altLang="en-US" sz="3600" smtClean="0"/>
              <a:t>Provides access to control screens</a:t>
            </a:r>
            <a:r>
              <a:rPr lang="en-US" altLang="en-US" smtClean="0"/>
              <a:t>.</a:t>
            </a:r>
          </a:p>
          <a:p>
            <a:pPr>
              <a:buClrTx/>
            </a:pPr>
            <a:r>
              <a:rPr lang="en-US" altLang="en-US" smtClean="0"/>
              <a:t>Component process controls easily accessed.</a:t>
            </a:r>
          </a:p>
          <a:p>
            <a:pPr>
              <a:buClrTx/>
            </a:pPr>
            <a:r>
              <a:rPr lang="en-US" altLang="en-US" smtClean="0"/>
              <a:t>On-screen help.</a:t>
            </a:r>
          </a:p>
          <a:p>
            <a:pPr>
              <a:buClrTx/>
            </a:pPr>
            <a:endParaRPr lang="en-US" altLang="en-US" smtClean="0"/>
          </a:p>
          <a:p>
            <a:pPr lvl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6553200" cy="685800"/>
          </a:xfrm>
        </p:spPr>
        <p:txBody>
          <a:bodyPr/>
          <a:lstStyle/>
          <a:p>
            <a:r>
              <a:rPr lang="en-US" altLang="en-US" smtClean="0">
                <a:solidFill>
                  <a:srgbClr val="C00000"/>
                </a:solidFill>
              </a:rPr>
              <a:t>Component Screen Display</a:t>
            </a:r>
          </a:p>
        </p:txBody>
      </p:sp>
      <p:pic>
        <p:nvPicPr>
          <p:cNvPr id="32771" name="Picture 8" descr="am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2929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Troubleshooting Screen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990600"/>
            <a:ext cx="8001000" cy="5640388"/>
          </a:xfrm>
          <a:noFill/>
        </p:spPr>
      </p:pic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2667000" y="304800"/>
            <a:ext cx="586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4400" i="1">
                <a:solidFill>
                  <a:srgbClr val="C00000"/>
                </a:solidFill>
              </a:rPr>
              <a:t>Troubleshooting Screen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6477000" cy="685800"/>
          </a:xfrm>
        </p:spPr>
        <p:txBody>
          <a:bodyPr/>
          <a:lstStyle/>
          <a:p>
            <a:r>
              <a:rPr lang="en-US" altLang="en-US" smtClean="0"/>
              <a:t>Aeration Control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7772400" cy="4267200"/>
          </a:xfrm>
        </p:spPr>
        <p:txBody>
          <a:bodyPr/>
          <a:lstStyle/>
          <a:p>
            <a:pPr>
              <a:buClrTx/>
            </a:pPr>
            <a:r>
              <a:rPr lang="en-US" altLang="en-US" sz="3600" smtClean="0"/>
              <a:t>Process Air - air required for oxidation of organics and ammonia </a:t>
            </a:r>
          </a:p>
          <a:p>
            <a:pPr lvl="1">
              <a:buClrTx/>
            </a:pPr>
            <a:r>
              <a:rPr lang="en-US" altLang="en-US" sz="3200" smtClean="0"/>
              <a:t>Adjusts automatically to flow</a:t>
            </a:r>
          </a:p>
          <a:p>
            <a:pPr lvl="1">
              <a:buClrTx/>
            </a:pPr>
            <a:r>
              <a:rPr lang="en-US" altLang="en-US" sz="3200" smtClean="0"/>
              <a:t>Operator is only has to be concerned with one adjustment, the Aeration Factor (AF)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Amphidrome</a:t>
            </a:r>
            <a:r>
              <a:rPr lang="en-US" altLang="en-US" baseline="30000" smtClean="0"/>
              <a:t>®</a:t>
            </a:r>
            <a:r>
              <a:rPr lang="en-US" altLang="en-US" smtClean="0"/>
              <a:t>  System Benefits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Highest Level of Nitrogen Removal of any system available</a:t>
            </a:r>
          </a:p>
          <a:p>
            <a:r>
              <a:rPr lang="en-US" altLang="en-US" smtClean="0"/>
              <a:t>Low Visual Impact</a:t>
            </a:r>
          </a:p>
          <a:p>
            <a:r>
              <a:rPr lang="en-US" altLang="en-US" smtClean="0"/>
              <a:t>Small Foot Print</a:t>
            </a:r>
          </a:p>
          <a:p>
            <a:r>
              <a:rPr lang="en-US" altLang="en-US" smtClean="0"/>
              <a:t>Media is submerged in liquid - nitrification reaction unaffected by air temperature</a:t>
            </a:r>
          </a:p>
          <a:p>
            <a:r>
              <a:rPr lang="en-US" altLang="en-US" smtClean="0"/>
              <a:t>All effluent filtered through deep sand bed</a:t>
            </a:r>
          </a:p>
          <a:p>
            <a:endParaRPr lang="en-US" altLang="en-US" sz="2400" b="1" smtClean="0"/>
          </a:p>
          <a:p>
            <a:endParaRPr lang="en-US" alt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457200"/>
            <a:ext cx="6629400" cy="609600"/>
          </a:xfrm>
        </p:spPr>
        <p:txBody>
          <a:bodyPr/>
          <a:lstStyle/>
          <a:p>
            <a:r>
              <a:rPr lang="en-US" altLang="en-US" smtClean="0">
                <a:solidFill>
                  <a:srgbClr val="C00000"/>
                </a:solidFill>
              </a:rPr>
              <a:t>Process Air Control Screen</a:t>
            </a:r>
          </a:p>
        </p:txBody>
      </p:sp>
      <p:pic>
        <p:nvPicPr>
          <p:cNvPr id="35843" name="Picture 5" descr="Proc Air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143000"/>
            <a:ext cx="7459663" cy="55895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>
          <a:xfrm>
            <a:off x="2057400" y="457200"/>
            <a:ext cx="6477000" cy="685800"/>
          </a:xfrm>
        </p:spPr>
        <p:txBody>
          <a:bodyPr/>
          <a:lstStyle/>
          <a:p>
            <a:r>
              <a:rPr lang="en-US" altLang="en-US" smtClean="0"/>
              <a:t>Remote Access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00200"/>
            <a:ext cx="7772400" cy="3962400"/>
          </a:xfrm>
        </p:spPr>
        <p:txBody>
          <a:bodyPr/>
          <a:lstStyle/>
          <a:p>
            <a:pPr>
              <a:buClrTx/>
            </a:pPr>
            <a:r>
              <a:rPr lang="en-US" altLang="en-US" smtClean="0"/>
              <a:t>Remote Access and Control </a:t>
            </a:r>
          </a:p>
          <a:p>
            <a:pPr lvl="1">
              <a:buClrTx/>
            </a:pPr>
            <a:r>
              <a:rPr lang="en-US" altLang="en-US" smtClean="0"/>
              <a:t>Web access to plant via the internet</a:t>
            </a:r>
          </a:p>
          <a:p>
            <a:pPr lvl="1">
              <a:buClrTx/>
            </a:pPr>
            <a:r>
              <a:rPr lang="en-US" altLang="en-US" smtClean="0"/>
              <a:t>Remote monitoring of system</a:t>
            </a:r>
          </a:p>
          <a:p>
            <a:pPr lvl="1">
              <a:buClrTx/>
            </a:pPr>
            <a:r>
              <a:rPr lang="en-US" altLang="en-US" smtClean="0"/>
              <a:t>Remote Control of system</a:t>
            </a:r>
          </a:p>
          <a:p>
            <a:pPr lvl="1">
              <a:buClrTx/>
            </a:pPr>
            <a:r>
              <a:rPr lang="en-US" altLang="en-US" smtClean="0"/>
              <a:t>Access to touch screen as if standing in front of it.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/>
          </p:cNvSpPr>
          <p:nvPr/>
        </p:nvSpPr>
        <p:spPr bwMode="auto">
          <a:xfrm>
            <a:off x="2057400" y="228600"/>
            <a:ext cx="6477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4400" i="1">
                <a:solidFill>
                  <a:srgbClr val="C00000"/>
                </a:solidFill>
              </a:rPr>
              <a:t>Remote Access</a:t>
            </a:r>
          </a:p>
        </p:txBody>
      </p:sp>
      <p:pic>
        <p:nvPicPr>
          <p:cNvPr id="37891" name="Picture 7" descr="rem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295400"/>
            <a:ext cx="683895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spect="1" noChangeArrowheads="1"/>
          </p:cNvSpPr>
          <p:nvPr>
            <p:ph type="title"/>
          </p:nvPr>
        </p:nvSpPr>
        <p:spPr>
          <a:xfrm>
            <a:off x="0" y="457200"/>
            <a:ext cx="8458200" cy="1192213"/>
          </a:xfrm>
        </p:spPr>
        <p:txBody>
          <a:bodyPr/>
          <a:lstStyle/>
          <a:p>
            <a:r>
              <a:rPr lang="en-US" altLang="en-US" smtClean="0"/>
              <a:t>Amphidrome</a:t>
            </a:r>
            <a:r>
              <a:rPr lang="en-US" altLang="en-US" baseline="30000" smtClean="0">
                <a:cs typeface="Times New Roman" panose="02020603050405020304" pitchFamily="18" charset="0"/>
              </a:rPr>
              <a:t>®</a:t>
            </a:r>
            <a:r>
              <a:rPr lang="en-US" altLang="en-US" smtClean="0">
                <a:cs typeface="Times New Roman" panose="02020603050405020304" pitchFamily="18" charset="0"/>
              </a:rPr>
              <a:t> Process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153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Biological Nutrient Removal (BNR) Process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TSS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BOD</a:t>
            </a:r>
            <a:r>
              <a:rPr lang="en-US" altLang="en-US" sz="2400" baseline="-25000" smtClean="0"/>
              <a:t>5</a:t>
            </a:r>
            <a:endParaRPr lang="en-US" altLang="en-US" sz="2400" smtClean="0"/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Total Nitrogen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Oil and grease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One reactor</a:t>
            </a:r>
            <a:endParaRPr lang="en-US" altLang="en-US" sz="2800" baseline="30000" smtClean="0"/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BAF </a:t>
            </a:r>
            <a:r>
              <a:rPr lang="en-US" altLang="en-US" sz="2400" smtClean="0">
                <a:solidFill>
                  <a:srgbClr val="FF0000"/>
                </a:solidFill>
              </a:rPr>
              <a:t>B</a:t>
            </a:r>
            <a:r>
              <a:rPr lang="en-US" altLang="en-US" sz="2400" smtClean="0"/>
              <a:t>iologically </a:t>
            </a:r>
            <a:r>
              <a:rPr lang="en-US" altLang="en-US" sz="2400" smtClean="0">
                <a:solidFill>
                  <a:srgbClr val="FF0000"/>
                </a:solidFill>
              </a:rPr>
              <a:t>A</a:t>
            </a:r>
            <a:r>
              <a:rPr lang="en-US" altLang="en-US" sz="2400" smtClean="0"/>
              <a:t>ctive </a:t>
            </a:r>
            <a:r>
              <a:rPr lang="en-US" altLang="en-US" sz="2400" smtClean="0">
                <a:solidFill>
                  <a:srgbClr val="FF0000"/>
                </a:solidFill>
              </a:rPr>
              <a:t>F</a:t>
            </a:r>
            <a:r>
              <a:rPr lang="en-US" altLang="en-US" sz="2400" smtClean="0"/>
              <a:t>ilter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Functions as a </a:t>
            </a:r>
            <a:r>
              <a:rPr lang="en-US" altLang="en-US" sz="2400" smtClean="0">
                <a:solidFill>
                  <a:srgbClr val="FF0000"/>
                </a:solidFill>
              </a:rPr>
              <a:t>S</a:t>
            </a:r>
            <a:r>
              <a:rPr lang="en-US" altLang="en-US" sz="2400" smtClean="0"/>
              <a:t>ubmerged </a:t>
            </a:r>
            <a:r>
              <a:rPr lang="en-US" altLang="en-US" sz="2400" smtClean="0">
                <a:solidFill>
                  <a:srgbClr val="FF0000"/>
                </a:solidFill>
              </a:rPr>
              <a:t>A</a:t>
            </a:r>
            <a:r>
              <a:rPr lang="en-US" altLang="en-US" sz="2400" smtClean="0"/>
              <a:t>ttached </a:t>
            </a:r>
            <a:r>
              <a:rPr lang="en-US" altLang="en-US" sz="2400" smtClean="0">
                <a:solidFill>
                  <a:srgbClr val="FF0000"/>
                </a:solidFill>
              </a:rPr>
              <a:t>G</a:t>
            </a:r>
            <a:r>
              <a:rPr lang="en-US" altLang="en-US" sz="2400" smtClean="0"/>
              <a:t>rowth </a:t>
            </a:r>
            <a:r>
              <a:rPr lang="en-US" altLang="en-US" sz="2400" smtClean="0">
                <a:solidFill>
                  <a:srgbClr val="FF0000"/>
                </a:solidFill>
              </a:rPr>
              <a:t>B</a:t>
            </a:r>
            <a:r>
              <a:rPr lang="en-US" altLang="en-US" sz="2400" smtClean="0"/>
              <a:t>ioreactor (SAGB)  operating in sequencing batch mode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smtClean="0"/>
              <a:t>SAGB</a:t>
            </a:r>
            <a:endParaRPr lang="en-US" alt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Media is submerged in liquid acting as both growth media and filter.  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Fine media provides higher concentration of biological growth for enhanced loading capacity.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Media acts as a physical filter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 low effluent TSS.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Underground reactor and submerged media performs well in cold weather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075"/>
          <p:cNvSpPr>
            <a:spLocks noChangeArrowheads="1"/>
          </p:cNvSpPr>
          <p:nvPr>
            <p:ph type="body" idx="1"/>
          </p:nvPr>
        </p:nvSpPr>
        <p:spPr>
          <a:xfrm>
            <a:off x="381000" y="1066800"/>
            <a:ext cx="8458200" cy="5562600"/>
          </a:xfrm>
        </p:spPr>
        <p:txBody>
          <a:bodyPr/>
          <a:lstStyle/>
          <a:p>
            <a:r>
              <a:rPr lang="en-US" altLang="en-US" sz="4000" smtClean="0"/>
              <a:t>Main reactor designed to achieve</a:t>
            </a:r>
            <a:endParaRPr lang="en-US" altLang="en-US" smtClean="0"/>
          </a:p>
          <a:p>
            <a:pPr lvl="1">
              <a:spcBef>
                <a:spcPct val="0"/>
              </a:spcBef>
            </a:pPr>
            <a:r>
              <a:rPr lang="en-US" altLang="en-US" sz="3600" smtClean="0"/>
              <a:t>BOD</a:t>
            </a:r>
            <a:r>
              <a:rPr lang="en-US" altLang="en-US" sz="3600" baseline="-25000" smtClean="0"/>
              <a:t>5</a:t>
            </a:r>
            <a:r>
              <a:rPr lang="en-US" altLang="en-US" sz="3600" smtClean="0"/>
              <a:t> and nitrogen removal</a:t>
            </a:r>
          </a:p>
          <a:p>
            <a:pPr lvl="1">
              <a:spcBef>
                <a:spcPct val="0"/>
              </a:spcBef>
            </a:pPr>
            <a:r>
              <a:rPr lang="en-US" altLang="en-US" sz="3600" smtClean="0"/>
              <a:t>solids separation</a:t>
            </a:r>
            <a:endParaRPr lang="en-US" altLang="en-US" sz="3200" smtClean="0"/>
          </a:p>
          <a:p>
            <a:r>
              <a:rPr lang="en-US" altLang="en-US" sz="4000" smtClean="0"/>
              <a:t>Intermittent aeration</a:t>
            </a:r>
          </a:p>
          <a:p>
            <a:r>
              <a:rPr lang="en-US" altLang="en-US" sz="4000" smtClean="0"/>
              <a:t>Plus reactor</a:t>
            </a:r>
            <a:endParaRPr lang="en-US" altLang="en-US" sz="3600" smtClean="0"/>
          </a:p>
          <a:p>
            <a:pPr lvl="1">
              <a:spcBef>
                <a:spcPct val="0"/>
              </a:spcBef>
            </a:pPr>
            <a:r>
              <a:rPr lang="en-US" altLang="en-US" sz="3600" smtClean="0"/>
              <a:t>Enhanced denitrification</a:t>
            </a:r>
          </a:p>
          <a:p>
            <a:pPr lvl="1">
              <a:spcBef>
                <a:spcPct val="0"/>
              </a:spcBef>
            </a:pPr>
            <a:r>
              <a:rPr lang="en-US" altLang="en-US" sz="3600" smtClean="0"/>
              <a:t>Phosphorus removal by chemical addition and filtration (optional)</a:t>
            </a:r>
            <a:endParaRPr lang="en-US" alt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altLang="en-US" smtClean="0"/>
              <a:t>Process Description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304800"/>
            <a:ext cx="5029200" cy="762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altLang="en-US" smtClean="0"/>
              <a:t>Process Description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altLang="en-US" sz="4000" smtClean="0"/>
              <a:t>Batch is cycled through the reactor</a:t>
            </a:r>
          </a:p>
          <a:p>
            <a:pPr>
              <a:spcBef>
                <a:spcPct val="50000"/>
              </a:spcBef>
            </a:pPr>
            <a:r>
              <a:rPr lang="en-US" altLang="en-US" sz="4000" smtClean="0"/>
              <a:t>Treatment varies between aerobic to anoxic</a:t>
            </a:r>
          </a:p>
          <a:p>
            <a:pPr>
              <a:spcBef>
                <a:spcPct val="50000"/>
              </a:spcBef>
            </a:pPr>
            <a:r>
              <a:rPr lang="en-US" altLang="en-US" sz="4000" smtClean="0"/>
              <a:t>Nitrification and denitrification in a single reactor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Anoxic/Equalization Tank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209800"/>
            <a:ext cx="6934200" cy="4038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/>
              <a:t>Solids settling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Sludge storage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Secondary functions</a:t>
            </a:r>
          </a:p>
          <a:p>
            <a:pPr lvl="1">
              <a:spcBef>
                <a:spcPct val="5000"/>
              </a:spcBef>
            </a:pPr>
            <a:r>
              <a:rPr lang="en-US" altLang="en-US" smtClean="0"/>
              <a:t>Buffers the dissolved oxygen  in the recycled flow</a:t>
            </a:r>
          </a:p>
          <a:p>
            <a:pPr lvl="1">
              <a:spcBef>
                <a:spcPct val="5000"/>
              </a:spcBef>
            </a:pPr>
            <a:r>
              <a:rPr lang="en-US" altLang="en-US" smtClean="0"/>
              <a:t>Mixes recycle with influent organic carbon to promote de-nitrification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057400" y="1143000"/>
          <a:ext cx="5638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Acrobat Document" r:id="rId4" imgW="15430500" imgH="2286000" progId="AcroExch.Document.7">
                  <p:embed/>
                </p:oleObj>
              </mc:Choice>
              <mc:Fallback>
                <p:oleObj name="Acrobat Document" r:id="rId4" imgW="15430500" imgH="2286000" progId="AcroExch.Document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143000"/>
                        <a:ext cx="5638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Line 5"/>
          <p:cNvSpPr>
            <a:spLocks noChangeShapeType="1"/>
          </p:cNvSpPr>
          <p:nvPr/>
        </p:nvSpPr>
        <p:spPr bwMode="auto">
          <a:xfrm flipH="1" flipV="1">
            <a:off x="3581400" y="1905000"/>
            <a:ext cx="38100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Main Reactor Function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895600"/>
            <a:ext cx="70104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Media provides surface area for biofilm growth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/>
              <a:t>Provides solids separation eliminating the need for downstream clarification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Intermittent aeration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typical 3 minutes on 15 minutes off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en-US" sz="2800" smtClean="0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905000" y="1371600"/>
          <a:ext cx="457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Acrobat Document" r:id="rId4" imgW="15430500" imgH="2286000" progId="AcroExch.Document.7">
                  <p:embed/>
                </p:oleObj>
              </mc:Choice>
              <mc:Fallback>
                <p:oleObj name="Acrobat Document" r:id="rId4" imgW="15430500" imgH="2286000" progId="AcroExch.Document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371600"/>
                        <a:ext cx="457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Line 5"/>
          <p:cNvSpPr>
            <a:spLocks noChangeShapeType="1"/>
          </p:cNvSpPr>
          <p:nvPr/>
        </p:nvSpPr>
        <p:spPr bwMode="auto">
          <a:xfrm flipH="1" flipV="1">
            <a:off x="4267200" y="2362200"/>
            <a:ext cx="2286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solidFill>
                  <a:srgbClr val="FF0000"/>
                </a:solidFill>
              </a:rPr>
              <a:t>REACTOR UNDER AERATION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4580" name="Picture 4" descr="IMG_04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ball">
  <a:themeElements>
    <a:clrScheme name="">
      <a:dk1>
        <a:srgbClr val="0000CC"/>
      </a:dk1>
      <a:lt1>
        <a:srgbClr val="FFFFFF"/>
      </a:lt1>
      <a:dk2>
        <a:srgbClr val="0000CC"/>
      </a:dk2>
      <a:lt2>
        <a:srgbClr val="5F5F5F"/>
      </a:lt2>
      <a:accent1>
        <a:srgbClr val="0000CC"/>
      </a:accent1>
      <a:accent2>
        <a:srgbClr val="0000CC"/>
      </a:accent2>
      <a:accent3>
        <a:srgbClr val="FFFFFF"/>
      </a:accent3>
      <a:accent4>
        <a:srgbClr val="0000AE"/>
      </a:accent4>
      <a:accent5>
        <a:srgbClr val="AAAAE2"/>
      </a:accent5>
      <a:accent6>
        <a:srgbClr val="0000B9"/>
      </a:accent6>
      <a:hlink>
        <a:srgbClr val="0000CC"/>
      </a:hlink>
      <a:folHlink>
        <a:srgbClr val="0000CC"/>
      </a:folHlink>
    </a:clrScheme>
    <a:fontScheme name="Firebal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CC0000"/>
          </a:solidFill>
          <a:prstDash val="solid"/>
          <a:round/>
          <a:headEnd type="none" w="med" len="med"/>
          <a:tailEnd type="arrow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CC0000"/>
          </a:solidFill>
          <a:prstDash val="solid"/>
          <a:round/>
          <a:headEnd type="none" w="med" len="med"/>
          <a:tailEnd type="arrow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ireball 1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Designs\FIREBALL.POT</Template>
  <TotalTime>10310</TotalTime>
  <Pages>13</Pages>
  <Words>408</Words>
  <Application>Microsoft Office PowerPoint</Application>
  <PresentationFormat>On-screen Show (4:3)</PresentationFormat>
  <Paragraphs>94</Paragraphs>
  <Slides>22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Fireball</vt:lpstr>
      <vt:lpstr>Amphidrome ®</vt:lpstr>
      <vt:lpstr>Amphidrome®  System Benefits</vt:lpstr>
      <vt:lpstr>Amphidrome® Process</vt:lpstr>
      <vt:lpstr>SAGB</vt:lpstr>
      <vt:lpstr>Process Description</vt:lpstr>
      <vt:lpstr>Process Description</vt:lpstr>
      <vt:lpstr> Anoxic/Equalization Tank</vt:lpstr>
      <vt:lpstr>Main Reactor Function</vt:lpstr>
      <vt:lpstr>REACTOR UNDER AERATION</vt:lpstr>
      <vt:lpstr> REACTOR IN “AIR OFF” MODE</vt:lpstr>
      <vt:lpstr>Clearwell Function</vt:lpstr>
      <vt:lpstr>Amphidrome™plus</vt:lpstr>
      <vt:lpstr>Installation</vt:lpstr>
      <vt:lpstr>Controls</vt:lpstr>
      <vt:lpstr>Main Touch Screen Display</vt:lpstr>
      <vt:lpstr>Component Screen Display</vt:lpstr>
      <vt:lpstr>Component Screen Display</vt:lpstr>
      <vt:lpstr>PowerPoint Presentation</vt:lpstr>
      <vt:lpstr>Aeration Control</vt:lpstr>
      <vt:lpstr>Process Air Control Screen</vt:lpstr>
      <vt:lpstr>Remote Access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AmphidromeTM Wastewater Treatment System</dc:title>
  <dc:creator>philip pedros</dc:creator>
  <cp:lastModifiedBy>MRuggiero</cp:lastModifiedBy>
  <cp:revision>702</cp:revision>
  <cp:lastPrinted>2007-11-01T19:15:35Z</cp:lastPrinted>
  <dcterms:created xsi:type="dcterms:W3CDTF">1997-01-23T16:14:52Z</dcterms:created>
  <dcterms:modified xsi:type="dcterms:W3CDTF">2016-01-12T22:05:31Z</dcterms:modified>
</cp:coreProperties>
</file>